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25"/>
  </p:notesMasterIdLst>
  <p:sldIdLst>
    <p:sldId id="256" r:id="rId2"/>
    <p:sldId id="346" r:id="rId3"/>
    <p:sldId id="315" r:id="rId4"/>
    <p:sldId id="295" r:id="rId5"/>
    <p:sldId id="350" r:id="rId6"/>
    <p:sldId id="290" r:id="rId7"/>
    <p:sldId id="347" r:id="rId8"/>
    <p:sldId id="342" r:id="rId9"/>
    <p:sldId id="293" r:id="rId10"/>
    <p:sldId id="279" r:id="rId11"/>
    <p:sldId id="339" r:id="rId12"/>
    <p:sldId id="328" r:id="rId13"/>
    <p:sldId id="269" r:id="rId14"/>
    <p:sldId id="335" r:id="rId15"/>
    <p:sldId id="340" r:id="rId16"/>
    <p:sldId id="341" r:id="rId17"/>
    <p:sldId id="334" r:id="rId18"/>
    <p:sldId id="329" r:id="rId19"/>
    <p:sldId id="332" r:id="rId20"/>
    <p:sldId id="349" r:id="rId21"/>
    <p:sldId id="344" r:id="rId22"/>
    <p:sldId id="261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42628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7" autoAdjust="0"/>
    <p:restoredTop sz="84690" autoAdjust="0"/>
  </p:normalViewPr>
  <p:slideViewPr>
    <p:cSldViewPr>
      <p:cViewPr varScale="1">
        <p:scale>
          <a:sx n="43" d="100"/>
          <a:sy n="43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69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77A2-1484-49B0-9EEC-35A5FE865F3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9F3D4-CDEF-41CE-822B-C527E8D02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onstantia (Body)"/>
              <a:cs typeface="Constanti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Approaches to gene discovery: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Proteomics: in general is the study of proteins – the main components of physiological metabolic pathways of cells. 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 DNA is fragmented into random pieces and cloned as a bacterial library. DNA from individual bacterial clones is sequenced and the sequence is assembled by using overlapping DNA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Approaches to gene discovery: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Proteomics: in general is the study of proteins – the main components of physiological metabolic pathways of cells. 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 DNA is fragmented into random pieces and cloned as a bacterial library. DNA from individual bacterial clones is sequenced and the sequence is assembled by using overlapping DNA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onstantia (Body)"/>
              <a:cs typeface="Constanti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test the influence of various stressors on survival, growth and physiology of pathogen and/or host.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the impact of single and multiple biotic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abiotic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stressors on C. gigas larvae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will set up 6 different experimental trials.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media and</a:t>
            </a:r>
            <a:r>
              <a:rPr lang="en-US" baseline="0" dirty="0" smtClean="0"/>
              <a:t> in seawater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sites were selected for environmental sampling: areas surrounding Taylor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Whiskeycreek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shellfish hatcheries.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enumerate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Vibrio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tubiashii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zooplankton, phytoplankton, and flocculent material and quantify pathogen levels in areas surrounding the hatcheries.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then sample larvae within the hatcheries and correlate conditions with wild sets.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will start in Mid-Winter (Feb) of this year and continue through summer.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analysis will start in the Fall of next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Investigate environmental stressors on </a:t>
            </a:r>
            <a:r>
              <a:rPr lang="en-US" i="1" dirty="0" smtClean="0">
                <a:latin typeface="+mj-lt"/>
                <a:cs typeface="Arial" pitchFamily="34" charset="0"/>
              </a:rPr>
              <a:t>C. </a:t>
            </a:r>
            <a:r>
              <a:rPr lang="en-US" i="1" dirty="0" err="1" smtClean="0">
                <a:latin typeface="+mj-lt"/>
                <a:cs typeface="Arial" pitchFamily="34" charset="0"/>
              </a:rPr>
              <a:t>gigas</a:t>
            </a:r>
            <a:r>
              <a:rPr lang="en-US" i="1" dirty="0" smtClean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larvae and </a:t>
            </a:r>
            <a:r>
              <a:rPr lang="en-US" i="1" dirty="0" smtClean="0">
                <a:latin typeface="+mj-lt"/>
                <a:cs typeface="Arial" pitchFamily="34" charset="0"/>
              </a:rPr>
              <a:t>V. </a:t>
            </a:r>
            <a:r>
              <a:rPr lang="en-US" i="1" dirty="0" err="1" smtClean="0">
                <a:latin typeface="+mj-lt"/>
                <a:cs typeface="Arial" pitchFamily="34" charset="0"/>
              </a:rPr>
              <a:t>tubiashii</a:t>
            </a:r>
            <a:endParaRPr lang="en-US" i="1" dirty="0" smtClean="0">
              <a:latin typeface="+mj-lt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research presented here is part of a larger study that includes using molecular techniques to measure gene expression of the Pacific oyster in response to environmental cues and pathogen levels (including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ostreid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herpes virus). All environmental parameters described will all be examined individually and synergistically. (Experimentally: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temp, salinity, pH, pathogen presence; Environ: DO, POM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the influence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abiotic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normal oyster physiology using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Differential Display PCR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qPCR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characterize gene expression.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sampling to access water quality and bivalve larval abundance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mulitple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sites including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Netarts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Bay,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Dabob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Bay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Willapa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Bay.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Pathogens will be monitored in these sites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period of rapidly falling temperature in 2006 coincided with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vibriosis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outbreak at the Tillamook, Oregon hatchery.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1998 &amp; 2007 when SST dropped along with production at the hatchery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by intermittent upwelling and intrusion of warmer-than normal surface seawater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28CB-90C8-42D7-85B7-807552AC4BF2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05800" cy="33528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t" anchorCtr="0"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Effects of ocean acidification on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Vibrio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tubashii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Crassostrea gigas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larvae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229600" cy="22860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Elene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Dorfmeier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University of Washington | S A F 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oy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95800"/>
            <a:ext cx="2628900" cy="1752600"/>
          </a:xfrm>
          <a:prstGeom prst="rect">
            <a:avLst/>
          </a:prstGeom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algn="l"/>
            <a:r>
              <a:rPr dirty="0" smtClean="0">
                <a:solidFill>
                  <a:schemeClr val="accent1"/>
                </a:solidFill>
              </a:rPr>
              <a:t>Vibriosis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14600"/>
            <a:ext cx="8001000" cy="300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Opportunistic bacterial infection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V. tubiashii </a:t>
            </a:r>
            <a:r>
              <a:rPr lang="en-US" sz="2400" dirty="0" smtClean="0">
                <a:latin typeface="+mj-lt"/>
              </a:rPr>
              <a:t>appears to be highly pathogenic for </a:t>
            </a:r>
            <a:r>
              <a:rPr lang="en-US" sz="2400" i="1" dirty="0" smtClean="0">
                <a:latin typeface="+mj-lt"/>
              </a:rPr>
              <a:t>C. gigas</a:t>
            </a:r>
            <a:r>
              <a:rPr lang="en-US" sz="2400" dirty="0" smtClean="0">
                <a:latin typeface="+mj-lt"/>
              </a:rPr>
              <a:t> larvae (Estes et al. 2007; </a:t>
            </a:r>
            <a:r>
              <a:rPr lang="en-US" sz="2400" dirty="0" err="1" smtClean="0">
                <a:latin typeface="+mj-lt"/>
              </a:rPr>
              <a:t>Elston</a:t>
            </a:r>
            <a:r>
              <a:rPr lang="en-US" sz="2400" dirty="0" smtClean="0">
                <a:latin typeface="+mj-lt"/>
              </a:rPr>
              <a:t> et al. 2008)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Rapid onset of clinical signs can lead to larval mortality of close to 100% within 3-5 days of pathogen exposure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 lvl="1"/>
            <a:endParaRPr lang="en-US" sz="2400" i="1" dirty="0" smtClean="0"/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12" descr="swarm"/>
          <p:cNvPicPr>
            <a:picLocks noChangeAspect="1" noChangeArrowheads="1"/>
          </p:cNvPicPr>
          <p:nvPr/>
        </p:nvPicPr>
        <p:blipFill>
          <a:blip r:embed="rId3" cstate="print"/>
          <a:srcRect l="23738" r="29587" b="49950"/>
          <a:stretch>
            <a:fillRect/>
          </a:stretch>
        </p:blipFill>
        <p:spPr bwMode="auto">
          <a:xfrm rot="5400000">
            <a:off x="6210182" y="495418"/>
            <a:ext cx="1867017" cy="20953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477000" y="62484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Robyn Strenge</a:t>
            </a:r>
            <a:endParaRPr lang="en-US" dirty="0"/>
          </a:p>
        </p:txBody>
      </p:sp>
      <p:pic>
        <p:nvPicPr>
          <p:cNvPr id="8" name="Picture 7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219200" cy="894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81000" y="457200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Factors Affecting </a:t>
            </a:r>
            <a:r>
              <a:rPr lang="en-US" i="1" dirty="0" smtClean="0">
                <a:solidFill>
                  <a:schemeClr val="accent1"/>
                </a:solidFill>
              </a:rPr>
              <a:t>V. </a:t>
            </a:r>
            <a:r>
              <a:rPr lang="en-US" i="1" dirty="0" err="1" smtClean="0">
                <a:solidFill>
                  <a:schemeClr val="accent1"/>
                </a:solidFill>
              </a:rPr>
              <a:t>tubiashii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Proliferation: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514600"/>
            <a:ext cx="7239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Surface seawater temperature (Elston et al. 2008)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V. </a:t>
            </a:r>
            <a:r>
              <a:rPr lang="en-US" sz="2400" i="1" dirty="0" err="1" smtClean="0">
                <a:latin typeface="+mj-lt"/>
              </a:rPr>
              <a:t>tubiashii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blooms in 2006 and 2007</a:t>
            </a:r>
          </a:p>
          <a:p>
            <a:pPr lvl="1">
              <a:buFont typeface="Arial"/>
              <a:buChar char="•"/>
            </a:pPr>
            <a:endParaRPr lang="en-US" sz="800" dirty="0" smtClean="0">
              <a:latin typeface="+mj-lt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j-lt"/>
              </a:rPr>
              <a:t> SST elevated in conjunction with oceanic upwelling </a:t>
            </a:r>
          </a:p>
          <a:p>
            <a:pPr lvl="1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j-lt"/>
              </a:rPr>
              <a:t> pH?</a:t>
            </a:r>
          </a:p>
          <a:p>
            <a:pPr>
              <a:buFont typeface="Arial"/>
              <a:buChar char="•"/>
            </a:pPr>
            <a:endParaRPr lang="en-US" sz="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Temperature?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219200" cy="894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81000" y="457200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 descr="hot-thermome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68022">
            <a:off x="7490053" y="4357732"/>
            <a:ext cx="1275699" cy="22132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42628"/>
                </a:solidFill>
              </a:rPr>
              <a:t>Measuring organism response to environmental change</a:t>
            </a:r>
            <a:endParaRPr lang="en-US" dirty="0">
              <a:solidFill>
                <a:srgbClr val="24262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43053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914400"/>
            <a:ext cx="13151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685800"/>
            <a:ext cx="1350584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610600" cy="990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Measuring Organism Response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49347"/>
            <a:ext cx="8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0" lvl="3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Pathogen abundance</a:t>
            </a:r>
          </a:p>
          <a:p>
            <a:pPr marL="2343150" lvl="4" indent="-51435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+mj-lt"/>
              </a:rPr>
              <a:t>Quantitative PCR (</a:t>
            </a:r>
            <a:r>
              <a:rPr lang="en-US" sz="2800" b="1" dirty="0" err="1" smtClean="0">
                <a:latin typeface="+mj-lt"/>
              </a:rPr>
              <a:t>qPCR</a:t>
            </a:r>
            <a:r>
              <a:rPr lang="en-US" sz="2800" b="1" dirty="0" smtClean="0">
                <a:latin typeface="+mj-lt"/>
              </a:rPr>
              <a:t>)</a:t>
            </a:r>
          </a:p>
          <a:p>
            <a:pPr marL="1885950" lvl="3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800" dirty="0" smtClean="0">
              <a:latin typeface="+mj-lt"/>
            </a:endParaRPr>
          </a:p>
          <a:p>
            <a:pPr marL="1885950" lvl="3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Gene expression</a:t>
            </a:r>
          </a:p>
          <a:p>
            <a:pPr marL="2343150" lvl="4" indent="-51435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+mj-lt"/>
              </a:rPr>
              <a:t>Reverse Transcription-</a:t>
            </a:r>
            <a:r>
              <a:rPr lang="en-US" sz="2800" b="1" dirty="0" err="1" smtClean="0">
                <a:latin typeface="+mj-lt"/>
              </a:rPr>
              <a:t>qPCR</a:t>
            </a:r>
            <a:endParaRPr lang="en-US" sz="2800" b="1" dirty="0" smtClean="0">
              <a:latin typeface="+mj-lt"/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+mj-lt"/>
            </a:endParaRPr>
          </a:p>
          <a:p>
            <a:pPr lvl="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400" dirty="0" smtClean="0"/>
          </a:p>
          <a:p>
            <a:pPr lvl="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518" t="7484"/>
          <a:stretch>
            <a:fillRect/>
          </a:stretch>
        </p:blipFill>
        <p:spPr>
          <a:xfrm>
            <a:off x="457201" y="381000"/>
            <a:ext cx="1371600" cy="7871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066800" y="838200"/>
            <a:ext cx="7582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Host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066800"/>
            <a:ext cx="13715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47800"/>
            <a:ext cx="17891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Environment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1350584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09600" y="609600"/>
            <a:ext cx="13715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4478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V. </a:t>
            </a:r>
            <a:r>
              <a:rPr lang="en-US" sz="4000" i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tubiashii</a:t>
            </a: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 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Discovery for RT-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qPCR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4319954" cy="2514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8600" y="2209800"/>
            <a:ext cx="4953000" cy="3429000"/>
          </a:xfrm>
        </p:spPr>
        <p:txBody>
          <a:bodyPr>
            <a:normAutofit/>
          </a:bodyPr>
          <a:lstStyle/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Next Generation Sequencing</a:t>
            </a:r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Comparative Genomics</a:t>
            </a:r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4">
              <a:buClr>
                <a:schemeClr val="tx1"/>
              </a:buClr>
              <a:buNone/>
            </a:pPr>
            <a:endParaRPr lang="en-US" sz="2400" dirty="0" smtClean="0">
              <a:latin typeface="+mj-lt"/>
            </a:endParaRPr>
          </a:p>
          <a:p>
            <a:pPr lvl="4">
              <a:buClr>
                <a:schemeClr val="tx1"/>
              </a:buClr>
              <a:buNone/>
            </a:pPr>
            <a:endParaRPr lang="en-US" sz="2400" dirty="0" smtClean="0">
              <a:latin typeface="+mj-lt"/>
            </a:endParaRPr>
          </a:p>
          <a:p>
            <a:pPr lvl="3">
              <a:buClr>
                <a:schemeClr val="tx1"/>
              </a:buClr>
              <a:buNone/>
            </a:pPr>
            <a:endParaRPr lang="en-US" sz="27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11" name="Picture 10" descr="1471-2407-4-19-2-l.jpg (JPEG Image, 1200x1573 pixels) - Scaled (60%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791200"/>
            <a:ext cx="7351603" cy="947738"/>
          </a:xfrm>
          <a:prstGeom prst="rect">
            <a:avLst/>
          </a:prstGeom>
        </p:spPr>
      </p:pic>
      <p:pic>
        <p:nvPicPr>
          <p:cNvPr id="1027" name="Picture 3" descr="C:\Documents and Settings\Elene Durfmeier\Desktop\swoos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ransition advTm="4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0" y="1981200"/>
            <a:ext cx="4953000" cy="3429000"/>
          </a:xfrm>
        </p:spPr>
        <p:txBody>
          <a:bodyPr>
            <a:normAutofit/>
          </a:bodyPr>
          <a:lstStyle/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 smtClean="0"/>
              <a:t>Flaggelin</a:t>
            </a: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 smtClean="0"/>
              <a:t>Metalloprotease</a:t>
            </a: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Sigma Factors</a:t>
            </a:r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…?</a:t>
            </a:r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lvl="3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4">
              <a:buClr>
                <a:schemeClr val="tx1"/>
              </a:buClr>
              <a:buNone/>
            </a:pPr>
            <a:endParaRPr lang="en-US" sz="2400" dirty="0" smtClean="0">
              <a:latin typeface="+mj-lt"/>
            </a:endParaRPr>
          </a:p>
          <a:p>
            <a:pPr lvl="4">
              <a:buClr>
                <a:schemeClr val="tx1"/>
              </a:buClr>
              <a:buNone/>
            </a:pPr>
            <a:endParaRPr lang="en-US" sz="2400" dirty="0" smtClean="0">
              <a:latin typeface="+mj-lt"/>
            </a:endParaRPr>
          </a:p>
          <a:p>
            <a:pPr lvl="3">
              <a:buClr>
                <a:schemeClr val="tx1"/>
              </a:buClr>
              <a:buNone/>
            </a:pPr>
            <a:endParaRPr lang="en-US" sz="27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6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"/>
            <a:ext cx="1350584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09600" y="609600"/>
            <a:ext cx="13715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4478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V. </a:t>
            </a:r>
            <a:r>
              <a:rPr lang="en-US" sz="4000" i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tubiashii</a:t>
            </a: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 Discovery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Elene Durfmeier\Desktop\chol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4890" y="3657600"/>
            <a:ext cx="3547110" cy="27077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9708" y="6488668"/>
            <a:ext cx="654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http://www2.massgeneral.org/id/labs/larocque/images/image1.jpg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1350584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10600" cy="990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Laboratory Trials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29000"/>
            <a:ext cx="784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 pH</a:t>
            </a:r>
          </a:p>
          <a:p>
            <a:pPr lvl="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 Temperature</a:t>
            </a:r>
          </a:p>
          <a:p>
            <a:pPr lvl="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 Host presence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400" dirty="0" smtClean="0"/>
          </a:p>
          <a:p>
            <a:pPr lvl="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18" t="7484"/>
          <a:stretch>
            <a:fillRect/>
          </a:stretch>
        </p:blipFill>
        <p:spPr>
          <a:xfrm>
            <a:off x="3581400" y="990600"/>
            <a:ext cx="1371600" cy="7871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57800" y="1600200"/>
            <a:ext cx="13715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  <p:pic>
        <p:nvPicPr>
          <p:cNvPr id="9" name="Picture 8" descr="boa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81000"/>
            <a:ext cx="13151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438400" y="457200"/>
            <a:ext cx="17891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Environment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143000"/>
            <a:ext cx="7582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Host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dirty="0" smtClean="0">
                <a:solidFill>
                  <a:schemeClr val="accent1"/>
                </a:solidFill>
              </a:rPr>
              <a:t>Laboratory Trials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Using controlled experiments to test environmental stressors on the survival, growth and physiology of pathogen and host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Parameters</a:t>
            </a:r>
          </a:p>
          <a:p>
            <a:pPr marL="365760" lvl="1" indent="0">
              <a:buNone/>
            </a:pPr>
            <a:r>
              <a:rPr lang="en-US" dirty="0" smtClean="0">
                <a:latin typeface="+mj-lt"/>
              </a:rPr>
              <a:t>pCO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levels: 380, 840 and ~2000 </a:t>
            </a:r>
            <a:r>
              <a:rPr lang="en-US" dirty="0" err="1" smtClean="0">
                <a:latin typeface="+mj-lt"/>
              </a:rPr>
              <a:t>ppm</a:t>
            </a:r>
            <a:endParaRPr lang="en-US" dirty="0" smtClean="0">
              <a:latin typeface="+mj-lt"/>
            </a:endParaRPr>
          </a:p>
          <a:p>
            <a:pPr marL="365760" lvl="1" indent="0">
              <a:buNone/>
            </a:pPr>
            <a:r>
              <a:rPr lang="en-US" dirty="0" smtClean="0">
                <a:latin typeface="+mj-lt"/>
              </a:rPr>
              <a:t>Temperatures: 14, 18, and 25</a:t>
            </a:r>
            <a:r>
              <a:rPr lang="en-US" dirty="0" smtClean="0">
                <a:latin typeface="+mj-lt"/>
                <a:cs typeface="Andalus"/>
              </a:rPr>
              <a:t>º C 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8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gnetic Disk 3"/>
          <p:cNvSpPr/>
          <p:nvPr/>
        </p:nvSpPr>
        <p:spPr>
          <a:xfrm>
            <a:off x="6781800" y="381000"/>
            <a:ext cx="1600200" cy="1905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6934200" y="1143000"/>
            <a:ext cx="914400" cy="838200"/>
          </a:xfrm>
          <a:prstGeom prst="cloud">
            <a:avLst/>
          </a:prstGeom>
          <a:solidFill>
            <a:srgbClr val="FFFF00"/>
          </a:solidFill>
          <a:effectLst>
            <a:glow rad="50800">
              <a:schemeClr val="bg2">
                <a:lumMod val="60000"/>
                <a:lumOff val="40000"/>
                <a:alpha val="73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4134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  <a:latin typeface="+mj-lt"/>
              </a:rPr>
              <a:t>V. tubiashii </a:t>
            </a: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Growth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72390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V. tubiashii </a:t>
            </a:r>
            <a:r>
              <a:rPr lang="en-US" sz="2800" dirty="0" smtClean="0">
                <a:latin typeface="+mj-lt"/>
              </a:rPr>
              <a:t>growth in response to changing environment</a:t>
            </a:r>
          </a:p>
          <a:p>
            <a:pPr lvl="2"/>
            <a:endParaRPr lang="en-US" sz="800" dirty="0" smtClean="0">
              <a:latin typeface="+mj-lt"/>
            </a:endParaRPr>
          </a:p>
          <a:p>
            <a:pPr lvl="3"/>
            <a:endParaRPr lang="en-US" sz="2400" dirty="0" smtClean="0">
              <a:latin typeface="+mj-lt"/>
            </a:endParaRPr>
          </a:p>
          <a:p>
            <a:pPr lvl="3"/>
            <a:r>
              <a:rPr lang="en-US" sz="2400" i="1" dirty="0" smtClean="0">
                <a:latin typeface="+mj-lt"/>
              </a:rPr>
              <a:t>Measuring</a:t>
            </a:r>
            <a:r>
              <a:rPr lang="en-US" sz="2400" dirty="0" smtClean="0">
                <a:latin typeface="+mj-lt"/>
              </a:rPr>
              <a:t>: </a:t>
            </a: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Growth, survival and gene expression</a:t>
            </a:r>
          </a:p>
          <a:p>
            <a:pPr lvl="3"/>
            <a:endParaRPr lang="en-US" sz="800" dirty="0" smtClean="0">
              <a:latin typeface="+mj-lt"/>
            </a:endParaRPr>
          </a:p>
          <a:p>
            <a:pPr lvl="3"/>
            <a:r>
              <a:rPr lang="en-US" sz="2400" i="1" dirty="0" smtClean="0">
                <a:latin typeface="+mj-lt"/>
              </a:rPr>
              <a:t>Parameters</a:t>
            </a:r>
            <a:r>
              <a:rPr lang="en-US" sz="2400" dirty="0" smtClean="0">
                <a:latin typeface="+mj-lt"/>
              </a:rPr>
              <a:t>: </a:t>
            </a: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Full range of pCO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and temperature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ic Disk 10"/>
          <p:cNvSpPr/>
          <p:nvPr/>
        </p:nvSpPr>
        <p:spPr>
          <a:xfrm>
            <a:off x="609600" y="4191000"/>
            <a:ext cx="1752600" cy="20574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762000" y="4953000"/>
            <a:ext cx="838200" cy="762000"/>
          </a:xfrm>
          <a:prstGeom prst="star24">
            <a:avLst>
              <a:gd name="adj" fmla="val 39336"/>
            </a:avLst>
          </a:prstGeom>
          <a:solidFill>
            <a:srgbClr val="24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Cg</a:t>
            </a:r>
            <a:endParaRPr lang="en-US" b="1" dirty="0"/>
          </a:p>
        </p:txBody>
      </p:sp>
      <p:sp>
        <p:nvSpPr>
          <p:cNvPr id="4" name="Cloud 3"/>
          <p:cNvSpPr/>
          <p:nvPr/>
        </p:nvSpPr>
        <p:spPr>
          <a:xfrm>
            <a:off x="1447800" y="5181600"/>
            <a:ext cx="914400" cy="838200"/>
          </a:xfrm>
          <a:prstGeom prst="cloud">
            <a:avLst/>
          </a:prstGeom>
          <a:solidFill>
            <a:srgbClr val="FFFF00"/>
          </a:solidFill>
          <a:effectLst>
            <a:glow rad="50800">
              <a:schemeClr val="bg2">
                <a:lumMod val="60000"/>
                <a:lumOff val="40000"/>
                <a:alpha val="73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037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Host Presence and Pathogenesis: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524000"/>
            <a:ext cx="7239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C. gigas </a:t>
            </a:r>
            <a:r>
              <a:rPr lang="en-US" sz="2800" dirty="0" smtClean="0">
                <a:latin typeface="+mj-lt"/>
              </a:rPr>
              <a:t>bacterial challenge</a:t>
            </a:r>
          </a:p>
          <a:p>
            <a:pPr lvl="3"/>
            <a:endParaRPr lang="en-US" sz="800" dirty="0" smtClean="0">
              <a:latin typeface="+mj-lt"/>
            </a:endParaRPr>
          </a:p>
          <a:p>
            <a:pPr lvl="3"/>
            <a:endParaRPr lang="en-US" sz="800" i="1" dirty="0" smtClean="0">
              <a:latin typeface="+mj-lt"/>
            </a:endParaRPr>
          </a:p>
          <a:p>
            <a:pPr lvl="3"/>
            <a:r>
              <a:rPr lang="en-US" sz="2400" i="1" dirty="0" smtClean="0">
                <a:latin typeface="+mj-lt"/>
              </a:rPr>
              <a:t>Measuring</a:t>
            </a:r>
            <a:r>
              <a:rPr lang="en-US" sz="2400" dirty="0" smtClean="0">
                <a:latin typeface="+mj-lt"/>
              </a:rPr>
              <a:t>:</a:t>
            </a: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Gene expression</a:t>
            </a: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Pathogen abundance</a:t>
            </a: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Larval survival and morphology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/>
            <a:r>
              <a:rPr lang="en-US" sz="2400" i="1" dirty="0" smtClean="0">
                <a:latin typeface="+mj-lt"/>
              </a:rPr>
              <a:t>Parameters</a:t>
            </a:r>
            <a:r>
              <a:rPr lang="en-US" sz="2400" dirty="0" smtClean="0">
                <a:latin typeface="+mj-lt"/>
              </a:rPr>
              <a:t>:</a:t>
            </a: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pCO</a:t>
            </a:r>
            <a:r>
              <a:rPr lang="en-US" sz="2400" baseline="-25000" dirty="0" smtClean="0">
                <a:latin typeface="+mj-lt"/>
              </a:rPr>
              <a:t>2 </a:t>
            </a:r>
            <a:r>
              <a:rPr lang="en-US" sz="2400" dirty="0" smtClean="0">
                <a:latin typeface="+mj-lt"/>
              </a:rPr>
              <a:t>levels: 380, 840, ~2000 </a:t>
            </a:r>
            <a:r>
              <a:rPr lang="en-US" sz="2400" dirty="0" err="1" smtClean="0">
                <a:latin typeface="+mj-lt"/>
              </a:rPr>
              <a:t>ppm</a:t>
            </a:r>
            <a:endParaRPr lang="en-US" sz="24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/>
              <a:buChar char="•"/>
            </a:pPr>
            <a:r>
              <a:rPr lang="en-US" sz="2400" dirty="0" smtClean="0">
                <a:latin typeface="+mj-lt"/>
              </a:rPr>
              <a:t> Temperature: 18</a:t>
            </a:r>
            <a:r>
              <a:rPr lang="en-US" sz="2400" dirty="0" smtClean="0">
                <a:latin typeface="+mj-lt"/>
                <a:cs typeface="Andalus"/>
              </a:rPr>
              <a:t>º and 25</a:t>
            </a:r>
            <a:r>
              <a:rPr lang="en-US" sz="2400" dirty="0" smtClean="0">
                <a:cs typeface="Andalus"/>
              </a:rPr>
              <a:t>º</a:t>
            </a:r>
            <a:r>
              <a:rPr lang="en-US" sz="2400" dirty="0" smtClean="0">
                <a:latin typeface="+mj-lt"/>
                <a:cs typeface="Andalus"/>
              </a:rPr>
              <a:t>C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al News | Oysters in deep trouble_ Is Pacific Ocean_s chemistry killing sea life? | Seattle Times News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962400"/>
            <a:ext cx="6224588" cy="2656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Problem: Ocean Acidification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Elene Durfmeier\Desktop\jpeg-25et0257-20070327-img_16984270originallarge-4-3-800-0-1441-2083-3000-704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2752375" cy="2057400"/>
          </a:xfrm>
          <a:prstGeom prst="rect">
            <a:avLst/>
          </a:prstGeom>
          <a:noFill/>
        </p:spPr>
      </p:pic>
      <p:pic>
        <p:nvPicPr>
          <p:cNvPr id="1027" name="Picture 3" descr="C:\Documents and Settings\Elene Durfmeier\Desktop\Turleyp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4762501" cy="2171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Turley et al.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eg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7800"/>
            <a:ext cx="4242320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Taylor and Whiskey Creek Hatcheries 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Bay Center </a:t>
            </a:r>
            <a:r>
              <a:rPr lang="en-US" sz="3600" dirty="0" err="1" smtClean="0">
                <a:solidFill>
                  <a:schemeClr val="accent1"/>
                </a:solidFill>
                <a:latin typeface="+mj-lt"/>
              </a:rPr>
              <a:t>Mariculture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47800"/>
            <a:ext cx="4343400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5-Point Star 6"/>
          <p:cNvSpPr/>
          <p:nvPr/>
        </p:nvSpPr>
        <p:spPr>
          <a:xfrm>
            <a:off x="2438400" y="22098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953000" y="57912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550223"/>
            <a:ext cx="420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Maps presented with permission from </a:t>
            </a:r>
            <a:r>
              <a:rPr lang="en-US" sz="1400" dirty="0" err="1" smtClean="0">
                <a:latin typeface="+mj-lt"/>
              </a:rPr>
              <a:t>Rowen</a:t>
            </a:r>
            <a:r>
              <a:rPr lang="en-US" sz="1400" dirty="0" smtClean="0">
                <a:latin typeface="+mj-lt"/>
              </a:rPr>
              <a:t> Jacobsen</a:t>
            </a:r>
            <a:endParaRPr lang="en-US" sz="1400" dirty="0">
              <a:latin typeface="+mj-lt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096000" y="23622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Future Impact </a:t>
            </a:r>
            <a:r>
              <a:rPr dirty="0" smtClean="0">
                <a:solidFill>
                  <a:schemeClr val="accent1"/>
                </a:solidFill>
              </a:rPr>
              <a:t>	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lvl="1">
              <a:buFont typeface="Courier New"/>
              <a:buChar char="o"/>
            </a:pPr>
            <a:r>
              <a:rPr lang="en-US" dirty="0" smtClean="0"/>
              <a:t>Better understanding of physical and biological tolerances of bivalve larvae and expression of </a:t>
            </a:r>
            <a:r>
              <a:rPr lang="en-US" i="1" dirty="0" smtClean="0"/>
              <a:t>V. tubiashii</a:t>
            </a:r>
          </a:p>
          <a:p>
            <a:pPr lvl="1">
              <a:buFont typeface="Courier New"/>
              <a:buChar char="o"/>
            </a:pPr>
            <a:endParaRPr lang="en-US" sz="800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Predict factors that contribute to larval mortality</a:t>
            </a:r>
          </a:p>
          <a:p>
            <a:pPr lvl="1">
              <a:buFont typeface="Courier New"/>
              <a:buChar char="o"/>
            </a:pPr>
            <a:endParaRPr lang="en-US" sz="800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Develop tools to be used as a measure for monitoring oyster and ecosystem health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1551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/>
                </a:solidFill>
                <a:effectLst>
                  <a:innerShdw blurRad="50800" dist="25400" dir="3060000">
                    <a:srgbClr val="FFFF00">
                      <a:alpha val="70000"/>
                    </a:srgbClr>
                  </a:innerShdw>
                </a:effectLst>
              </a:rPr>
              <a:t>Acknowledgements</a:t>
            </a:r>
            <a:endParaRPr lang="en-US" sz="40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/>
              </a:solidFill>
              <a:effectLst>
                <a:innerShdw blurRad="50800" dist="25400" dir="3060000">
                  <a:srgbClr val="FFFF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Saltonstall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-Kennedy Program of NOAA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School of Aquatic and Fishery Sciences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UW Roberts Lab | UW Friedman Lab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NOAA - NWFSC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National Shellfisheries Association, Pacific Coast Section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Pacific Coast Shellfish Growers Association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Richard Wilson – Bay Center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Mariculture</a:t>
            </a:r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Russell Rogers - WDFW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Joth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Davis - Taylor Resources, Inc.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Sue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Cudd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- Whiskey Creek Shellfish Hatchery, LLC</a:t>
            </a:r>
          </a:p>
        </p:txBody>
      </p:sp>
    </p:spTree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48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505200"/>
            <a:ext cx="4469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CCFFCC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Questions?</a:t>
            </a:r>
            <a:endParaRPr lang="en-US" sz="6600" dirty="0">
              <a:solidFill>
                <a:schemeClr val="bg1"/>
              </a:solidFill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3528718" cy="2362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"/>
            <a:ext cx="4419600" cy="519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05400" y="609600"/>
            <a:ext cx="419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rgbClr val="4F81BD"/>
                </a:solidFill>
              </a:rPr>
              <a:t>Local Problems for Bivalve Larvae</a:t>
            </a:r>
            <a:r>
              <a:rPr lang="en-US" sz="2200" dirty="0" smtClean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Low pH levels in the region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Reduced recruitment and survival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Bacterial disease</a:t>
            </a:r>
            <a:endParaRPr lang="en-US" sz="2200" dirty="0"/>
          </a:p>
        </p:txBody>
      </p:sp>
      <p:pic>
        <p:nvPicPr>
          <p:cNvPr id="11" name="Picture 10" descr="oy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895600"/>
            <a:ext cx="2628900" cy="1752600"/>
          </a:xfrm>
          <a:prstGeom prst="rect">
            <a:avLst/>
          </a:prstGeom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18536142">
            <a:off x="2102393" y="1786208"/>
            <a:ext cx="304800" cy="457200"/>
          </a:xfrm>
          <a:prstGeom prst="downArrow">
            <a:avLst/>
          </a:prstGeom>
          <a:solidFill>
            <a:srgbClr val="FF0000"/>
          </a:solidFill>
          <a:effectLst>
            <a:outerShdw blurRad="40000" dist="23000" dir="5400000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Impact of Acidification on the Oyster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419600"/>
          </a:xfrm>
        </p:spPr>
        <p:txBody>
          <a:bodyPr>
            <a:normAutofit/>
          </a:bodyPr>
          <a:lstStyle/>
          <a:p>
            <a:pPr marL="0" lvl="1">
              <a:buClr>
                <a:schemeClr val="tx1"/>
              </a:buClr>
              <a:buNone/>
            </a:pPr>
            <a:r>
              <a:rPr lang="en-US" dirty="0" smtClean="0"/>
              <a:t>Developing larvae are sensitive to the environment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Survival 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Calcification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Metabolic processes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Metamorphosis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Recruitment</a:t>
            </a:r>
            <a:endParaRPr lang="en-US" sz="900" dirty="0" smtClean="0"/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Disease susceptibility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900" dirty="0" smtClean="0"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800" dirty="0" smtClean="0"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800" dirty="0" smtClean="0"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 lvl="2">
              <a:buNone/>
            </a:pP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" name="Picture 7" descr="bo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1"/>
            <a:ext cx="13151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533400" y="228600"/>
            <a:ext cx="17891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Environment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Scope of Study</a:t>
            </a:r>
            <a:endParaRPr lang="en-US" dirty="0"/>
          </a:p>
        </p:txBody>
      </p:sp>
      <p:pic>
        <p:nvPicPr>
          <p:cNvPr id="5" name="Picture 4" descr="oysterlife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4287025" cy="23622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" name="Picture 6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352800"/>
            <a:ext cx="2514600" cy="188484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12" descr="swarm"/>
          <p:cNvPicPr>
            <a:picLocks noChangeAspect="1" noChangeArrowheads="1"/>
          </p:cNvPicPr>
          <p:nvPr/>
        </p:nvPicPr>
        <p:blipFill>
          <a:blip r:embed="rId5" cstate="print"/>
          <a:srcRect l="23738" r="29587" b="49950"/>
          <a:stretch>
            <a:fillRect/>
          </a:stretch>
        </p:blipFill>
        <p:spPr bwMode="auto">
          <a:xfrm rot="5400000">
            <a:off x="5905382" y="4457818"/>
            <a:ext cx="1867017" cy="20953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191000" y="3352800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Vibrio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tubiashii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572000"/>
            <a:ext cx="158838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Pathogenesis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Collaborative Objectives: 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828800"/>
            <a:ext cx="7239000" cy="3962400"/>
          </a:xfrm>
        </p:spPr>
        <p:txBody>
          <a:bodyPr>
            <a:normAutofit fontScale="70000" lnSpcReduction="20000"/>
          </a:bodyPr>
          <a:lstStyle/>
          <a:p>
            <a:pPr marL="788670" indent="-514350">
              <a:spcAft>
                <a:spcPts val="600"/>
              </a:spcAft>
              <a:buClrTx/>
            </a:pPr>
            <a:r>
              <a:rPr lang="en-US" dirty="0" smtClean="0">
                <a:latin typeface="Arial"/>
                <a:cs typeface="Arial"/>
              </a:rPr>
              <a:t>Use controlled conditions to characterize and measure response of </a:t>
            </a:r>
            <a:r>
              <a:rPr lang="en-US" i="1" dirty="0" smtClean="0">
                <a:latin typeface="Arial"/>
                <a:cs typeface="Arial"/>
              </a:rPr>
              <a:t>C. gigas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i="1" dirty="0" smtClean="0">
                <a:latin typeface="Arial"/>
                <a:cs typeface="Arial"/>
              </a:rPr>
              <a:t>V. tubiashii</a:t>
            </a:r>
          </a:p>
          <a:p>
            <a:pPr marL="788670" indent="-514350">
              <a:spcAft>
                <a:spcPts val="600"/>
              </a:spcAft>
              <a:buClrTx/>
            </a:pPr>
            <a:endParaRPr lang="en-US" sz="800" dirty="0" smtClean="0">
              <a:latin typeface="Arial"/>
              <a:cs typeface="Arial"/>
            </a:endParaRPr>
          </a:p>
          <a:p>
            <a:pPr marL="1520190" lvl="2" indent="-514350"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sz="2700" dirty="0" smtClean="0">
                <a:latin typeface="Arial"/>
                <a:cs typeface="Arial"/>
              </a:rPr>
              <a:t>Fertilization, Growth, and Survival</a:t>
            </a:r>
          </a:p>
          <a:p>
            <a:pPr marL="1520190" lvl="2" indent="-514350"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sz="2700" dirty="0" smtClean="0">
                <a:latin typeface="Arial"/>
                <a:cs typeface="Arial"/>
              </a:rPr>
              <a:t>Pathogen abundance </a:t>
            </a:r>
          </a:p>
          <a:p>
            <a:pPr marL="1520190" lvl="2" indent="-514350"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sz="2700" dirty="0" smtClean="0">
                <a:latin typeface="Arial"/>
                <a:cs typeface="Arial"/>
              </a:rPr>
              <a:t>Differential gene expressions of pathogen and host</a:t>
            </a:r>
          </a:p>
          <a:p>
            <a:pPr marL="1520190" lvl="2" indent="-514350">
              <a:buClrTx/>
              <a:buNone/>
            </a:pPr>
            <a:endParaRPr lang="en-US" dirty="0" smtClean="0">
              <a:latin typeface="Arial"/>
              <a:cs typeface="Arial"/>
            </a:endParaRPr>
          </a:p>
          <a:p>
            <a:pPr marL="788670" indent="-514350">
              <a:buClrTx/>
            </a:pPr>
            <a:r>
              <a:rPr lang="en-US" dirty="0" smtClean="0">
                <a:latin typeface="Arial"/>
                <a:cs typeface="Arial"/>
              </a:rPr>
              <a:t>Identify hatchery conditions that are associated with poor larval survival</a:t>
            </a:r>
          </a:p>
          <a:p>
            <a:pPr marL="788670" indent="-514350">
              <a:buClrTx/>
            </a:pPr>
            <a:endParaRPr lang="en-US" dirty="0" smtClean="0">
              <a:latin typeface="Arial"/>
              <a:cs typeface="Arial"/>
            </a:endParaRPr>
          </a:p>
          <a:p>
            <a:pPr marL="788670" indent="-514350">
              <a:buClrTx/>
            </a:pPr>
            <a:r>
              <a:rPr lang="en-US" dirty="0" smtClean="0">
                <a:latin typeface="Arial"/>
                <a:cs typeface="Arial"/>
              </a:rPr>
              <a:t>Water quality and bivalve recruitment analyses </a:t>
            </a:r>
          </a:p>
          <a:p>
            <a:pPr marL="788670" indent="-514350"/>
            <a:endParaRPr lang="en-US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clrChange>
              <a:clrFrom>
                <a:srgbClr val="768099"/>
              </a:clrFrom>
              <a:clrTo>
                <a:srgbClr val="768099">
                  <a:alpha val="0"/>
                </a:srgbClr>
              </a:clrTo>
            </a:clrChange>
          </a:blip>
          <a:srcRect l="12273" t="54545" r="7273" b="10909"/>
          <a:stretch>
            <a:fillRect/>
          </a:stretch>
        </p:blipFill>
        <p:spPr>
          <a:xfrm rot="5400000">
            <a:off x="-1066800" y="3200400"/>
            <a:ext cx="41148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6324600"/>
            <a:ext cx="307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Photo by Mackenzie </a:t>
            </a:r>
            <a:r>
              <a:rPr lang="en-US" dirty="0" err="1" smtClean="0">
                <a:latin typeface="+mj-lt"/>
              </a:rPr>
              <a:t>Gavery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 amt="42000"/>
          </a:blip>
          <a:stretch>
            <a:fillRect/>
          </a:stretch>
        </p:blipFill>
        <p:spPr>
          <a:xfrm>
            <a:off x="0" y="0"/>
            <a:ext cx="918872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3962400"/>
          </a:xfrm>
        </p:spPr>
        <p:txBody>
          <a:bodyPr anchor="t" anchorCtr="0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rgbClr val="242628"/>
                </a:solidFill>
              </a:rPr>
              <a:t>How will ocean acidification affect </a:t>
            </a:r>
            <a:r>
              <a:rPr lang="en-US" sz="3600" i="1" dirty="0" err="1" smtClean="0">
                <a:solidFill>
                  <a:srgbClr val="242628"/>
                </a:solidFill>
              </a:rPr>
              <a:t>Vibrio</a:t>
            </a:r>
            <a:r>
              <a:rPr lang="en-US" sz="3600" i="1" dirty="0" smtClean="0">
                <a:solidFill>
                  <a:srgbClr val="242628"/>
                </a:solidFill>
              </a:rPr>
              <a:t> tubiashii </a:t>
            </a:r>
            <a:r>
              <a:rPr lang="en-US" sz="3600" dirty="0" smtClean="0">
                <a:solidFill>
                  <a:srgbClr val="242628"/>
                </a:solidFill>
              </a:rPr>
              <a:t>growth and disease pathogenesis?</a:t>
            </a:r>
            <a:br>
              <a:rPr lang="en-US" sz="3600" dirty="0" smtClean="0">
                <a:solidFill>
                  <a:srgbClr val="242628"/>
                </a:solidFill>
              </a:rPr>
            </a:br>
            <a:endParaRPr lang="en-US" sz="3600" dirty="0">
              <a:solidFill>
                <a:srgbClr val="2426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 amt="42000"/>
          </a:blip>
          <a:stretch>
            <a:fillRect/>
          </a:stretch>
        </p:blipFill>
        <p:spPr>
          <a:xfrm>
            <a:off x="-44726" y="0"/>
            <a:ext cx="918872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648200"/>
          </a:xfrm>
        </p:spPr>
        <p:txBody>
          <a:bodyPr anchor="t" anchorCtr="0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rgbClr val="242628"/>
                </a:solidFill>
              </a:rPr>
              <a:t/>
            </a:r>
            <a:br>
              <a:rPr lang="en-US" sz="3600" dirty="0" smtClean="0">
                <a:solidFill>
                  <a:srgbClr val="242628"/>
                </a:solidFill>
              </a:rPr>
            </a:br>
            <a:r>
              <a:rPr lang="en-US" sz="3600" dirty="0" smtClean="0">
                <a:latin typeface="Arial"/>
                <a:cs typeface="Arial"/>
              </a:rPr>
              <a:t>Use laboratory trials to </a:t>
            </a:r>
            <a:r>
              <a:rPr lang="en-US" sz="3600" dirty="0" smtClean="0">
                <a:latin typeface="Arial"/>
                <a:cs typeface="Arial"/>
              </a:rPr>
              <a:t>examine the </a:t>
            </a:r>
            <a:r>
              <a:rPr lang="en-US" sz="3600" dirty="0" smtClean="0">
                <a:latin typeface="Arial"/>
                <a:cs typeface="Arial"/>
              </a:rPr>
              <a:t>effects </a:t>
            </a:r>
            <a:r>
              <a:rPr lang="en-US" sz="3600" dirty="0" smtClean="0">
                <a:latin typeface="Arial"/>
                <a:cs typeface="Arial"/>
              </a:rPr>
              <a:t>of </a:t>
            </a:r>
            <a:r>
              <a:rPr lang="en-US" sz="3600" dirty="0" smtClean="0">
                <a:latin typeface="Arial"/>
                <a:cs typeface="Arial"/>
              </a:rPr>
              <a:t>pH, temperature and host presence on </a:t>
            </a:r>
            <a:r>
              <a:rPr lang="en-US" sz="3600" i="1" dirty="0" smtClean="0">
                <a:latin typeface="Arial"/>
                <a:cs typeface="Arial"/>
              </a:rPr>
              <a:t>V. </a:t>
            </a:r>
            <a:r>
              <a:rPr lang="en-US" sz="3600" i="1" dirty="0" err="1" smtClean="0">
                <a:latin typeface="Arial"/>
                <a:cs typeface="Arial"/>
              </a:rPr>
              <a:t>tubiashii</a:t>
            </a:r>
            <a:r>
              <a:rPr lang="en-US" sz="3600" i="1" dirty="0" smtClean="0">
                <a:latin typeface="Arial"/>
                <a:cs typeface="Arial"/>
              </a:rPr>
              <a:t/>
            </a:r>
            <a:br>
              <a:rPr lang="en-US" sz="3600" i="1" dirty="0" smtClean="0">
                <a:latin typeface="Arial"/>
                <a:cs typeface="Arial"/>
              </a:rPr>
            </a:br>
            <a:endParaRPr lang="en-US" sz="3600" dirty="0">
              <a:solidFill>
                <a:srgbClr val="24262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Goal: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7" cy="6858000"/>
          </a:xfrm>
          <a:prstGeom prst="rect">
            <a:avLst/>
          </a:prstGeom>
        </p:spPr>
      </p:pic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219200" cy="894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/>
              <a:t>Vibrio</a:t>
            </a:r>
            <a:r>
              <a:rPr lang="en-US" i="1" dirty="0" smtClean="0"/>
              <a:t> tubiashii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221163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Marine bacterium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Pathogenic to a variety of marine invertebrates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Recent epidemics of </a:t>
            </a:r>
            <a:r>
              <a:rPr lang="en-US" sz="2800" dirty="0" err="1" smtClean="0">
                <a:latin typeface="+mj-lt"/>
              </a:rPr>
              <a:t>vibriosis</a:t>
            </a:r>
            <a:r>
              <a:rPr lang="en-US" sz="2800" dirty="0" smtClean="0">
                <a:latin typeface="+mj-lt"/>
              </a:rPr>
              <a:t> have been correlated with significant mortality in bivalve larvae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6.9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6.4|15.5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6.4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</TotalTime>
  <Words>1015</Words>
  <Application>Microsoft Office PowerPoint</Application>
  <PresentationFormat>On-screen Show (4:3)</PresentationFormat>
  <Paragraphs>223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Effects of ocean acidification on Vibrio tubashii and Crassostrea gigas larvae</vt:lpstr>
      <vt:lpstr>Slide 2</vt:lpstr>
      <vt:lpstr>Slide 3</vt:lpstr>
      <vt:lpstr>Impact of Acidification on the Oyster</vt:lpstr>
      <vt:lpstr>Scope of Study</vt:lpstr>
      <vt:lpstr>Collaborative Objectives: </vt:lpstr>
      <vt:lpstr>How will ocean acidification affect Vibrio tubiashii growth and disease pathogenesis? </vt:lpstr>
      <vt:lpstr> Use laboratory trials to examine the effects of pH, temperature and host presence on V. tubiashii </vt:lpstr>
      <vt:lpstr>Vibrio tubiashii</vt:lpstr>
      <vt:lpstr>Vibriosis</vt:lpstr>
      <vt:lpstr>Factors Affecting V. tubiashii Proliferation:</vt:lpstr>
      <vt:lpstr>Measuring organism response to environmental change</vt:lpstr>
      <vt:lpstr>Measuring Organism Response</vt:lpstr>
      <vt:lpstr>Slide 14</vt:lpstr>
      <vt:lpstr>Slide 15</vt:lpstr>
      <vt:lpstr>Laboratory Trials</vt:lpstr>
      <vt:lpstr>Laboratory Trials</vt:lpstr>
      <vt:lpstr>Slide 18</vt:lpstr>
      <vt:lpstr>Slide 19</vt:lpstr>
      <vt:lpstr>Slide 20</vt:lpstr>
      <vt:lpstr>Future Impact  </vt:lpstr>
      <vt:lpstr>Acknowledgements</vt:lpstr>
      <vt:lpstr>Slide 23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Vibrio tubiashii and ocean acidification on Crassostrea gigas larvae.</dc:title>
  <dc:creator>elene</dc:creator>
  <cp:lastModifiedBy>elene</cp:lastModifiedBy>
  <cp:revision>797</cp:revision>
  <dcterms:created xsi:type="dcterms:W3CDTF">2009-11-18T00:54:02Z</dcterms:created>
  <dcterms:modified xsi:type="dcterms:W3CDTF">2009-11-18T23:39:01Z</dcterms:modified>
</cp:coreProperties>
</file>